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9" r:id="rId14"/>
    <p:sldId id="271" r:id="rId15"/>
    <p:sldId id="272" r:id="rId16"/>
    <p:sldId id="270" r:id="rId17"/>
    <p:sldId id="268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79E0-9CBF-EB48-8241-D32AE4ACD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DB6E5-40FF-A747-BD81-A51B2EEA3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A9B5-2EAB-3C49-BD8F-019EC910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9D52-926E-A941-B22C-A4DB98D7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4B7D9-61D3-FA40-8596-4177D749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C348-C1D5-2544-97C2-B9D53587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0C693-511F-EB4A-A9ED-8A4B13F68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487BB-0BD8-8342-93D2-0E535442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40E3-158E-CE45-A55C-29122F1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F95E-6990-4A42-BADD-6221A595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BD611-7A63-D742-8383-4539B1037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B3D95-433C-6944-B3FD-05A92343C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3CC7D-2ED9-1E44-992A-40E17FEE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A347-10F4-EA4F-8454-2027AA9D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69F1-E641-8147-AC2B-7BC7DE7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9518-5606-654E-9718-22941F74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9440-441D-5840-A067-0B48B165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BA0D4-8A07-1E44-AA8F-CD359A43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4F4B-E6AE-3D4E-9A37-0AA78B42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BD97-DC68-6B48-8D1B-E03FBF97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5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85D9-9F9E-6C4A-8147-7086AA97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393A0-A5E6-E04A-A557-95D023DF1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53E0B-4A06-3E44-AA65-36E8B20F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177B8-B5F1-9E4A-BAFD-6DF0D34D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6173-9F17-514C-8440-BDF8262B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8539-7948-AD25-6DD980BE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EE95-E2CF-CB49-81BD-FE59030EB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67868-37B2-7C4C-9B80-1B6308E69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A6391-C346-524A-BA3F-E0FFCAB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F8EF8-22EB-2A4A-9DD2-66C9C854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C10C-6EBE-7C4B-9CE7-2338CE0C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0A49-3C72-B545-9349-E2381A2B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C341D-6B45-734A-B8ED-D67485EE4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F1B82-6DFB-A643-BB38-A6B992334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D4F5E-B0B9-6340-A9DC-17C8EB348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9F92F-65AE-C041-9A28-5483253BD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A3674-B8E6-CD48-BFBD-1AA03B94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0E34C-A0FB-134C-929A-DFBC2BB8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EF31-1D5C-1B40-A477-BD660281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1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64D4-5D01-AA44-AB13-9BCF954B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3696E-FBEA-B441-A487-4B68306F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48B9-2740-E844-9FF6-F41734C1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DE7B6-9828-BD42-A662-82783CAF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3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8D00E-2189-B047-B57F-861201AC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BB518-D8F3-C147-9346-A18E352E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42DA-512C-C843-8226-F7DE578B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8AFE-9167-BC40-A2A8-8F353460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0457-1CB7-444B-AB62-4C4B2B1C7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07AFE-441F-1F41-8C34-32984291C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3396D-6B93-6144-A607-FB0C2E81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557CB-200F-F74A-A4EC-F4738AD8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6C94-728E-E643-9D48-7AC69AA1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CCAC-3F0B-F344-80F8-B2B8A5F3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F48FB-EE55-534F-9B22-D79587A68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A83D2-CD9C-EE49-81E5-D6FDA56B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23E77-82C7-7345-A377-7DD27871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EF9B-B3E3-1F46-B7AA-E5B1A412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2C48D-C0A4-3F46-AA7B-03286427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9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B4AECE-103E-6349-B4D1-F478B867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41746-0B74-2A46-8C5E-6A524A4DA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94EB-7F3A-4848-9BB0-47A02615B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8573C-C8DB-F54F-88D2-B43F408D8CC0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2D69F-6C6A-A44F-A1AB-C9B9356EF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FF8E8-4BA2-9747-A081-3627D1AE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4A3B4-9F86-8444-9052-F1EFC0D41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2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ditya.joshi@csiro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aditya.joshi@csiro.au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D973-290D-B841-B1C6-8E6F305F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Hierarchical Attention Networks for Document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EAB2E-C62B-FD49-8450-CB7D08A5E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589772"/>
            <a:ext cx="9144000" cy="1655762"/>
          </a:xfrm>
        </p:spPr>
        <p:txBody>
          <a:bodyPr/>
          <a:lstStyle/>
          <a:p>
            <a:r>
              <a:rPr lang="en-US" dirty="0" err="1"/>
              <a:t>Zichao</a:t>
            </a:r>
            <a:r>
              <a:rPr lang="en-US" dirty="0"/>
              <a:t> Yang, </a:t>
            </a:r>
            <a:r>
              <a:rPr lang="en-US" dirty="0" err="1"/>
              <a:t>Diyi</a:t>
            </a:r>
            <a:r>
              <a:rPr lang="en-US" dirty="0"/>
              <a:t> Yang, Chris Dyer, </a:t>
            </a:r>
            <a:r>
              <a:rPr lang="en-US" dirty="0" err="1"/>
              <a:t>Xiaodong</a:t>
            </a:r>
            <a:r>
              <a:rPr lang="en-US" dirty="0"/>
              <a:t> He, </a:t>
            </a:r>
          </a:p>
          <a:p>
            <a:r>
              <a:rPr lang="en-US" dirty="0"/>
              <a:t>Alex </a:t>
            </a:r>
            <a:r>
              <a:rPr lang="en-US" dirty="0" err="1"/>
              <a:t>Smola</a:t>
            </a:r>
            <a:r>
              <a:rPr lang="en-US" dirty="0"/>
              <a:t>, Eduard </a:t>
            </a:r>
            <a:r>
              <a:rPr lang="en-US" dirty="0" err="1"/>
              <a:t>Hovy</a:t>
            </a:r>
            <a:r>
              <a:rPr lang="en-US" dirty="0"/>
              <a:t>, NAACL 2016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E62C9-45F1-3140-86DA-05D0137722E3}"/>
              </a:ext>
            </a:extLst>
          </p:cNvPr>
          <p:cNvSpPr/>
          <p:nvPr/>
        </p:nvSpPr>
        <p:spPr>
          <a:xfrm>
            <a:off x="998704" y="4922368"/>
            <a:ext cx="10194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Zichao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Diyi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Yang, Chris Dyer,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Xiaodong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He, Alex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Smola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Eduard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Hovy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"Hierarchical attention networks for document classification." In </a:t>
            </a:r>
            <a:r>
              <a:rPr lang="en-AU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2016 Conference of the North American Chapter of the Association for Computational Linguistics: Human Language Technologies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1480-1489. 2016.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9E691-6FF3-BF47-93F5-B62F5CB8870D}"/>
              </a:ext>
            </a:extLst>
          </p:cNvPr>
          <p:cNvSpPr txBox="1"/>
          <p:nvPr/>
        </p:nvSpPr>
        <p:spPr>
          <a:xfrm>
            <a:off x="319031" y="6208798"/>
            <a:ext cx="1155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by Aditya Joshi, </a:t>
            </a:r>
            <a:r>
              <a:rPr lang="en-US" dirty="0">
                <a:hlinkClick r:id="rId2"/>
              </a:rPr>
              <a:t>aditya.joshi@csiro.au</a:t>
            </a:r>
            <a:r>
              <a:rPr lang="en-US" dirty="0"/>
              <a:t>, for reading group on 21</a:t>
            </a:r>
            <a:r>
              <a:rPr lang="en-US" baseline="30000" dirty="0"/>
              <a:t>st</a:t>
            </a:r>
            <a:r>
              <a:rPr lang="en-US" dirty="0"/>
              <a:t> January, 2019; Contains screenshots of the paper.</a:t>
            </a:r>
          </a:p>
        </p:txBody>
      </p:sp>
    </p:spTree>
    <p:extLst>
      <p:ext uri="{BB962C8B-B14F-4D97-AF65-F5344CB8AC3E}">
        <p14:creationId xmlns:p14="http://schemas.microsoft.com/office/powerpoint/2010/main" val="160667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8A64-DE6B-2F4B-AAF0-6BE7DFE4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(1)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9BDB5A-49DF-B14F-AC31-B23926EAB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784" y="5657507"/>
            <a:ext cx="3911600" cy="596900"/>
          </a:xfrm>
        </p:spPr>
      </p:pic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FE65159F-BF76-9A4B-AF57-990ED544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E4225C-B498-5447-BA98-2BCAA5842470}"/>
              </a:ext>
            </a:extLst>
          </p:cNvPr>
          <p:cNvSpPr/>
          <p:nvPr/>
        </p:nvSpPr>
        <p:spPr>
          <a:xfrm>
            <a:off x="7363838" y="1519881"/>
            <a:ext cx="4489895" cy="443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583809-1A5B-6F4B-B1C8-BD6CF6DB0F87}"/>
              </a:ext>
            </a:extLst>
          </p:cNvPr>
          <p:cNvSpPr/>
          <p:nvPr/>
        </p:nvSpPr>
        <p:spPr>
          <a:xfrm>
            <a:off x="366584" y="48455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“We obtain the word embedding by training an unsupervised word2vec (</a:t>
            </a:r>
            <a:r>
              <a:rPr lang="en-AU" dirty="0" err="1"/>
              <a:t>Mikolov</a:t>
            </a:r>
            <a:r>
              <a:rPr lang="en-AU" dirty="0"/>
              <a:t> et al., 2013) model on the training and validation splits”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3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8A64-DE6B-2F4B-AAF0-6BE7DFE4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(2)</a:t>
            </a:r>
          </a:p>
        </p:txBody>
      </p:sp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FE65159F-BF76-9A4B-AF57-990ED544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E4225C-B498-5447-BA98-2BCAA5842470}"/>
              </a:ext>
            </a:extLst>
          </p:cNvPr>
          <p:cNvSpPr/>
          <p:nvPr/>
        </p:nvSpPr>
        <p:spPr>
          <a:xfrm>
            <a:off x="7363838" y="1519881"/>
            <a:ext cx="4489895" cy="406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6C6A1-FB70-AC45-B8C0-676B1621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41" y="1519881"/>
            <a:ext cx="3949558" cy="5016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942DDB-1242-B045-AB11-6E1D51F2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62" y="1378744"/>
            <a:ext cx="5469924" cy="2734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5CB243-B25E-244D-8ED8-32081B983E3E}"/>
              </a:ext>
            </a:extLst>
          </p:cNvPr>
          <p:cNvSpPr txBox="1"/>
          <p:nvPr/>
        </p:nvSpPr>
        <p:spPr>
          <a:xfrm>
            <a:off x="8292332" y="4028302"/>
            <a:ext cx="27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 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0839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CA88-FCEC-2D4A-8C0A-DA5B2E85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8A7B1E-1CBA-6540-8583-1988FE10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647" y="3154170"/>
            <a:ext cx="4711700" cy="1422400"/>
          </a:xfrm>
        </p:spPr>
      </p:pic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3886132B-828F-064A-8D0B-CA49AE7B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51208-E064-FE47-B71B-AB13EF39387C}"/>
              </a:ext>
            </a:extLst>
          </p:cNvPr>
          <p:cNvSpPr/>
          <p:nvPr/>
        </p:nvSpPr>
        <p:spPr>
          <a:xfrm>
            <a:off x="7363838" y="1519882"/>
            <a:ext cx="4489895" cy="364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CA88-FCEC-2D4A-8C0A-DA5B2E85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(3)</a:t>
            </a:r>
          </a:p>
        </p:txBody>
      </p:sp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3886132B-828F-064A-8D0B-CA49AE7B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51208-E064-FE47-B71B-AB13EF39387C}"/>
              </a:ext>
            </a:extLst>
          </p:cNvPr>
          <p:cNvSpPr/>
          <p:nvPr/>
        </p:nvSpPr>
        <p:spPr>
          <a:xfrm>
            <a:off x="7363838" y="1519882"/>
            <a:ext cx="4489895" cy="2446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DA02-3A43-BF4B-9F3F-009945CF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3" y="1983775"/>
            <a:ext cx="4419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CA88-FCEC-2D4A-8C0A-DA5B2E85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(4)</a:t>
            </a:r>
          </a:p>
        </p:txBody>
      </p:sp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3886132B-828F-064A-8D0B-CA49AE7B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51208-E064-FE47-B71B-AB13EF39387C}"/>
              </a:ext>
            </a:extLst>
          </p:cNvPr>
          <p:cNvSpPr/>
          <p:nvPr/>
        </p:nvSpPr>
        <p:spPr>
          <a:xfrm>
            <a:off x="7363838" y="1519883"/>
            <a:ext cx="4489895" cy="741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EF9BF-6842-9A4B-873E-BDBE046C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02" y="1282125"/>
            <a:ext cx="4101422" cy="55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4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CA88-FCEC-2D4A-8C0A-DA5B2E85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deconstructed (5)</a:t>
            </a:r>
          </a:p>
        </p:txBody>
      </p:sp>
      <p:pic>
        <p:nvPicPr>
          <p:cNvPr id="4" name="Content Placeholder 19">
            <a:extLst>
              <a:ext uri="{FF2B5EF4-FFF2-40B4-BE49-F238E27FC236}">
                <a16:creationId xmlns:a16="http://schemas.microsoft.com/office/drawing/2014/main" id="{3886132B-828F-064A-8D0B-CA49AE7B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0F5F9-17BE-9D41-9DCF-CC4F09E5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68" y="3208749"/>
            <a:ext cx="4749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4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C4F3-A487-BB44-B98C-264FA038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AFD95-491E-B940-B504-8BFAB8F1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3670"/>
            <a:ext cx="10515600" cy="2933844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74397-2898-2B43-BA3E-AEF94743B783}"/>
              </a:ext>
            </a:extLst>
          </p:cNvPr>
          <p:cNvCxnSpPr>
            <a:cxnSpLocks/>
          </p:cNvCxnSpPr>
          <p:nvPr/>
        </p:nvCxnSpPr>
        <p:spPr>
          <a:xfrm>
            <a:off x="284205" y="4053016"/>
            <a:ext cx="10379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8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62C8-C89E-2E4C-9CF0-4D989C2C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1C1DF-A768-7941-9194-636029F8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Unigrams</a:t>
            </a:r>
          </a:p>
          <a:p>
            <a:pPr lvl="1"/>
            <a:r>
              <a:rPr lang="en-US" dirty="0"/>
              <a:t>TF-IDF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Unigrams</a:t>
            </a:r>
          </a:p>
          <a:p>
            <a:pPr lvl="1"/>
            <a:r>
              <a:rPr lang="en-US" dirty="0"/>
              <a:t>Sentence Vector Representations..</a:t>
            </a:r>
          </a:p>
          <a:p>
            <a:r>
              <a:rPr lang="en-US" dirty="0"/>
              <a:t>DL</a:t>
            </a:r>
          </a:p>
          <a:p>
            <a:pPr lvl="1"/>
            <a:r>
              <a:rPr lang="en-US" dirty="0"/>
              <a:t>CNN-Word</a:t>
            </a:r>
          </a:p>
          <a:p>
            <a:pPr lvl="1"/>
            <a:r>
              <a:rPr lang="en-US" dirty="0"/>
              <a:t>CNN-Char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Conv-GRNN..</a:t>
            </a:r>
          </a:p>
        </p:txBody>
      </p:sp>
    </p:spTree>
    <p:extLst>
      <p:ext uri="{BB962C8B-B14F-4D97-AF65-F5344CB8AC3E}">
        <p14:creationId xmlns:p14="http://schemas.microsoft.com/office/powerpoint/2010/main" val="311399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18D3-8746-3C4B-9BE2-518553E5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B1C1-2649-A148-AF0D-054B2DC30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Dimensions: 200</a:t>
            </a:r>
          </a:p>
          <a:p>
            <a:r>
              <a:rPr lang="en-US" dirty="0"/>
              <a:t>GRU Dimensions: 50; Total: 100</a:t>
            </a:r>
          </a:p>
          <a:p>
            <a:r>
              <a:rPr lang="en-US" dirty="0"/>
              <a:t>Batch size: 64;</a:t>
            </a:r>
          </a:p>
          <a:p>
            <a:endParaRPr lang="en-US" dirty="0"/>
          </a:p>
          <a:p>
            <a:r>
              <a:rPr lang="en-AU" dirty="0"/>
              <a:t>HN-{AVE, MAX, ATT}. Here HN stands for Hierarchical Network, AVE indicates averaging, MAX indicates max-pooling, and ATT indicates our proposed hierarchical attention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7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6187-5F0D-9A44-AA29-36CA2897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Performance on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A0E1D-4903-D542-BC77-FC4ECC861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548" y="1825625"/>
            <a:ext cx="64943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1CD25-E739-AC4E-AF49-BC488C0B0A66}"/>
              </a:ext>
            </a:extLst>
          </p:cNvPr>
          <p:cNvSpPr txBox="1"/>
          <p:nvPr/>
        </p:nvSpPr>
        <p:spPr>
          <a:xfrm>
            <a:off x="7685903" y="1482811"/>
            <a:ext cx="4139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Reported values are accuracies</a:t>
            </a:r>
          </a:p>
          <a:p>
            <a:endParaRPr lang="en-US" dirty="0"/>
          </a:p>
          <a:p>
            <a:r>
              <a:rPr lang="en-US" dirty="0"/>
              <a:t>Deep learning-based models do not necessarily </a:t>
            </a:r>
          </a:p>
          <a:p>
            <a:r>
              <a:rPr lang="en-US" dirty="0"/>
              <a:t>outperform traditional approaches </a:t>
            </a:r>
          </a:p>
          <a:p>
            <a:endParaRPr lang="en-US" dirty="0"/>
          </a:p>
          <a:p>
            <a:r>
              <a:rPr lang="en-US" dirty="0"/>
              <a:t>Exploring the hierarchical structure alone</a:t>
            </a:r>
          </a:p>
          <a:p>
            <a:r>
              <a:rPr lang="en-US" dirty="0"/>
              <a:t>can improve the performance (HNN-AVE/MAX over CNN-word et al)</a:t>
            </a:r>
          </a:p>
          <a:p>
            <a:endParaRPr lang="en-US" dirty="0"/>
          </a:p>
          <a:p>
            <a:r>
              <a:rPr lang="en-US" dirty="0"/>
              <a:t>HN-ATT gives the best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85514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CA77-5BB8-4E4D-A0F7-160B4BCF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F439-1694-F243-9DAF-26DA535D7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361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 text classification applications: topic labeling, sentiment classification, spam detection</a:t>
            </a:r>
          </a:p>
          <a:p>
            <a:r>
              <a:rPr lang="en-US" dirty="0"/>
              <a:t>Traditional approaches use sparse lexical features, and then a linear model</a:t>
            </a:r>
          </a:p>
          <a:p>
            <a:r>
              <a:rPr lang="en-US" dirty="0"/>
              <a:t>More recent approaches use CNNs, RNNs, etc.</a:t>
            </a:r>
          </a:p>
          <a:p>
            <a:endParaRPr lang="en-US" dirty="0"/>
          </a:p>
          <a:p>
            <a:r>
              <a:rPr lang="en-US" dirty="0"/>
              <a:t>Hypothesis: “Better representations can be obtained by incorporating knowledge of document structure in the model architecture”</a:t>
            </a:r>
          </a:p>
          <a:p>
            <a:r>
              <a:rPr lang="en-US" dirty="0"/>
              <a:t>Hierarchical Attention Network (HAN)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BCF5B-6D11-8145-B9FA-2F9F3116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58" y="2952841"/>
            <a:ext cx="5001757" cy="2504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754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00D7-690B-5744-A9A5-17DB9EA5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Distribution of attention weights across different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299F7-373B-F847-8CCA-61BBAD094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49" y="1837983"/>
            <a:ext cx="4041894" cy="4179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C8ECA-E8EA-0D42-8608-BC8A960C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76" y="1622619"/>
            <a:ext cx="3891216" cy="4451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7BC61-CCC0-3245-B325-F2529171478F}"/>
              </a:ext>
            </a:extLst>
          </p:cNvPr>
          <p:cNvSpPr txBox="1"/>
          <p:nvPr/>
        </p:nvSpPr>
        <p:spPr>
          <a:xfrm>
            <a:off x="4637212" y="2248930"/>
            <a:ext cx="326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does the Y-axis represent?</a:t>
            </a:r>
          </a:p>
        </p:txBody>
      </p:sp>
    </p:spTree>
    <p:extLst>
      <p:ext uri="{BB962C8B-B14F-4D97-AF65-F5344CB8AC3E}">
        <p14:creationId xmlns:p14="http://schemas.microsoft.com/office/powerpoint/2010/main" val="321258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2930-1805-5049-A80C-D655B17B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</a:t>
            </a:r>
            <a:r>
              <a:rPr lang="en-US" b="1" dirty="0" err="1"/>
              <a:t>Visualisation</a:t>
            </a:r>
            <a:r>
              <a:rPr lang="en-US" b="1" dirty="0"/>
              <a:t> of 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499A6-D1EF-1E41-959E-0FA0B84CF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465" y="1899765"/>
            <a:ext cx="6331879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6E0489-F5B5-4149-AA34-2D804B5BBA09}"/>
              </a:ext>
            </a:extLst>
          </p:cNvPr>
          <p:cNvCxnSpPr/>
          <p:nvPr/>
        </p:nvCxnSpPr>
        <p:spPr>
          <a:xfrm>
            <a:off x="0" y="2891480"/>
            <a:ext cx="1779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1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D44E-A0CD-8940-A9F2-8DC2A782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CFF0-9891-9B48-B256-EF3C294F7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“Hierarchical attention networks (HAN) for classifying documents”</a:t>
            </a:r>
          </a:p>
          <a:p>
            <a:r>
              <a:rPr lang="en-AU" dirty="0"/>
              <a:t>“Progressively builds a document vector by aggregating important words into sentence vectors and then aggregating important sentences vectors to document vectors”</a:t>
            </a:r>
          </a:p>
          <a:p>
            <a:r>
              <a:rPr lang="en-AU" dirty="0"/>
              <a:t>“Experimental results demonstrate that our model performs significantly better than previous methods.”</a:t>
            </a:r>
          </a:p>
          <a:p>
            <a:r>
              <a:rPr lang="en-AU" dirty="0"/>
              <a:t>“Visualization of these attention layers illustrates that our model is effective in picking out important words and sentences.”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3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2E62C9-45F1-3140-86DA-05D0137722E3}"/>
              </a:ext>
            </a:extLst>
          </p:cNvPr>
          <p:cNvSpPr/>
          <p:nvPr/>
        </p:nvSpPr>
        <p:spPr>
          <a:xfrm>
            <a:off x="998704" y="4922368"/>
            <a:ext cx="10194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Zichao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Diyi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Yang, Chris Dyer,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Xiaodong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He, Alex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Smola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Eduard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Hovy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"Hierarchical attention networks for document classification." In </a:t>
            </a:r>
            <a:r>
              <a:rPr lang="en-AU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2016 Conference of the North American Chapter of the Association for Computational Linguistics: Human Language Technologies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1480-1489. 2016.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9E691-6FF3-BF47-93F5-B62F5CB8870D}"/>
              </a:ext>
            </a:extLst>
          </p:cNvPr>
          <p:cNvSpPr txBox="1"/>
          <p:nvPr/>
        </p:nvSpPr>
        <p:spPr>
          <a:xfrm>
            <a:off x="2066881" y="6201302"/>
            <a:ext cx="805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by Aditya Joshi, </a:t>
            </a:r>
            <a:r>
              <a:rPr lang="en-US" dirty="0">
                <a:hlinkClick r:id="rId2"/>
              </a:rPr>
              <a:t>aditya.joshi@csiro.au</a:t>
            </a:r>
            <a:r>
              <a:rPr lang="en-US" dirty="0"/>
              <a:t>, for reading group on 21</a:t>
            </a:r>
            <a:r>
              <a:rPr lang="en-US" baseline="30000" dirty="0"/>
              <a:t>st</a:t>
            </a:r>
            <a:r>
              <a:rPr lang="en-US" dirty="0"/>
              <a:t> January,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89516-6EAC-354B-A7EF-6215CF4362A0}"/>
              </a:ext>
            </a:extLst>
          </p:cNvPr>
          <p:cNvSpPr txBox="1"/>
          <p:nvPr/>
        </p:nvSpPr>
        <p:spPr>
          <a:xfrm>
            <a:off x="5384905" y="339810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slides.</a:t>
            </a:r>
          </a:p>
        </p:txBody>
      </p:sp>
    </p:spTree>
    <p:extLst>
      <p:ext uri="{BB962C8B-B14F-4D97-AF65-F5344CB8AC3E}">
        <p14:creationId xmlns:p14="http://schemas.microsoft.com/office/powerpoint/2010/main" val="113704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6BC8-19F2-DA44-BFDE-6FA2ED7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 Structure: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986B1-669D-B347-8B91-96869145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Hierarchy: Word Representation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Sentence Representation </a:t>
            </a:r>
            <a:r>
              <a:rPr lang="en-US" dirty="0">
                <a:sym typeface="Wingdings" pitchFamily="2" charset="2"/>
              </a:rPr>
              <a:t> Document Representation</a:t>
            </a:r>
          </a:p>
          <a:p>
            <a:endParaRPr lang="en-US" dirty="0"/>
          </a:p>
          <a:p>
            <a:r>
              <a:rPr lang="en-US" dirty="0"/>
              <a:t>Words and sentences are “Differentially informative”</a:t>
            </a:r>
          </a:p>
          <a:p>
            <a:r>
              <a:rPr lang="en-US" dirty="0"/>
              <a:t>Therefore, two levels of attention mechanism: word and sentence level</a:t>
            </a:r>
          </a:p>
        </p:txBody>
      </p:sp>
    </p:spTree>
    <p:extLst>
      <p:ext uri="{BB962C8B-B14F-4D97-AF65-F5344CB8AC3E}">
        <p14:creationId xmlns:p14="http://schemas.microsoft.com/office/powerpoint/2010/main" val="151762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07F9-EB14-FA4D-BB4A-316B6FB9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DC823-0B78-AB45-8EAF-410B02292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013" y="1874585"/>
            <a:ext cx="8229600" cy="4000500"/>
          </a:xfrm>
        </p:spPr>
      </p:pic>
    </p:spTree>
    <p:extLst>
      <p:ext uri="{BB962C8B-B14F-4D97-AF65-F5344CB8AC3E}">
        <p14:creationId xmlns:p14="http://schemas.microsoft.com/office/powerpoint/2010/main" val="265549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67C1-7D4B-9046-B147-DE0280C6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7E82D-30C0-8042-9F6C-3911C0C673A0}"/>
              </a:ext>
            </a:extLst>
          </p:cNvPr>
          <p:cNvSpPr txBox="1"/>
          <p:nvPr/>
        </p:nvSpPr>
        <p:spPr>
          <a:xfrm>
            <a:off x="7373566" y="6581001"/>
            <a:ext cx="706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Complete citations skipped due to lack of space. Please refer to the paper.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1F502-408D-3542-97B7-0D2C2282F35E}"/>
              </a:ext>
            </a:extLst>
          </p:cNvPr>
          <p:cNvSpPr txBox="1"/>
          <p:nvPr/>
        </p:nvSpPr>
        <p:spPr>
          <a:xfrm>
            <a:off x="418289" y="5622141"/>
            <a:ext cx="947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 work in attention mechanism for MT, image caption generation, parsing, question-answering.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C3EDC-0C23-6741-9EF4-E374A472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A0F9D95-9431-254A-9A2C-2E0F2E7ECD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222707"/>
              </p:ext>
            </p:extLst>
          </p:nvPr>
        </p:nvGraphicFramePr>
        <p:xfrm>
          <a:off x="162128" y="1868254"/>
          <a:ext cx="5985753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43">
                  <a:extLst>
                    <a:ext uri="{9D8B030D-6E8A-4147-A177-3AD203B41FA5}">
                      <a16:colId xmlns:a16="http://schemas.microsoft.com/office/drawing/2014/main" val="4057229213"/>
                    </a:ext>
                  </a:extLst>
                </a:gridCol>
                <a:gridCol w="3889910">
                  <a:extLst>
                    <a:ext uri="{9D8B030D-6E8A-4147-A177-3AD203B41FA5}">
                      <a16:colId xmlns:a16="http://schemas.microsoft.com/office/drawing/2014/main" val="900151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91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Kim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CNNs for 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52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Zhang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Character-level CNNs for 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69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Socher</a:t>
                      </a:r>
                      <a:r>
                        <a:rPr lang="en-US" dirty="0"/>
                        <a:t> et al (2013)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Recursive NNs for sentiment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2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Tai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Tree-structured LSTMs to explore the structure of sentences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1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Lai et al (2015); Zhou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CNN/LSTM to get sentence vector… recurrent neural net to get document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2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54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67C1-7D4B-9046-B147-DE0280C6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654034-2B26-3848-8A90-B92B1E68A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087749"/>
              </p:ext>
            </p:extLst>
          </p:nvPr>
        </p:nvGraphicFramePr>
        <p:xfrm>
          <a:off x="162128" y="1868254"/>
          <a:ext cx="5985753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43">
                  <a:extLst>
                    <a:ext uri="{9D8B030D-6E8A-4147-A177-3AD203B41FA5}">
                      <a16:colId xmlns:a16="http://schemas.microsoft.com/office/drawing/2014/main" val="4057229213"/>
                    </a:ext>
                  </a:extLst>
                </a:gridCol>
                <a:gridCol w="3889910">
                  <a:extLst>
                    <a:ext uri="{9D8B030D-6E8A-4147-A177-3AD203B41FA5}">
                      <a16:colId xmlns:a16="http://schemas.microsoft.com/office/drawing/2014/main" val="900151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91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Kim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CNNs for 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52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Zhang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Character-level CNNs for text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69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Socher</a:t>
                      </a:r>
                      <a:r>
                        <a:rPr lang="en-US" dirty="0"/>
                        <a:t> et al (2013)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Recursive NNs for sentiment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2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Tai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Tree-structured LSTMs to explore the structure of sentences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1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Lai et al (2015); Zhou et al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CNN/LSTM to get sentence vector… recurrent neural net to get document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204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47E82D-30C0-8042-9F6C-3911C0C673A0}"/>
              </a:ext>
            </a:extLst>
          </p:cNvPr>
          <p:cNvSpPr txBox="1"/>
          <p:nvPr/>
        </p:nvSpPr>
        <p:spPr>
          <a:xfrm>
            <a:off x="7373566" y="6581001"/>
            <a:ext cx="706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Complete citations skipped due to lack of space. Please refer to the paper.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1F502-408D-3542-97B7-0D2C2282F35E}"/>
              </a:ext>
            </a:extLst>
          </p:cNvPr>
          <p:cNvSpPr txBox="1"/>
          <p:nvPr/>
        </p:nvSpPr>
        <p:spPr>
          <a:xfrm>
            <a:off x="418289" y="5622141"/>
            <a:ext cx="947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 work in attention mechanism for MT, image caption generation, parsing, question-answering.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4C1D36F-1E09-4745-8052-360898E6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06" y="2370066"/>
            <a:ext cx="5706894" cy="27741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55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07F9-EB14-FA4D-BB4A-316B6FB9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Attention Networks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B0E8873-AE4F-A64A-85E3-07FD78D51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</p:spPr>
      </p:pic>
    </p:spTree>
    <p:extLst>
      <p:ext uri="{BB962C8B-B14F-4D97-AF65-F5344CB8AC3E}">
        <p14:creationId xmlns:p14="http://schemas.microsoft.com/office/powerpoint/2010/main" val="352293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07F9-EB14-FA4D-BB4A-316B6FB9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Attention Networks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B0E8873-AE4F-A64A-85E3-07FD78D51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4CEE89E7-B027-4F40-839B-B6CF2BE2C774}"/>
              </a:ext>
            </a:extLst>
          </p:cNvPr>
          <p:cNvSpPr/>
          <p:nvPr/>
        </p:nvSpPr>
        <p:spPr>
          <a:xfrm>
            <a:off x="8112868" y="3608962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1F9F862-7B79-4D41-9B1A-B0E1D7880C94}"/>
              </a:ext>
            </a:extLst>
          </p:cNvPr>
          <p:cNvSpPr/>
          <p:nvPr/>
        </p:nvSpPr>
        <p:spPr>
          <a:xfrm>
            <a:off x="8112868" y="5609617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1EF5EF-5E13-D44F-A204-BAA05926FDE9}"/>
              </a:ext>
            </a:extLst>
          </p:cNvPr>
          <p:cNvCxnSpPr/>
          <p:nvPr/>
        </p:nvCxnSpPr>
        <p:spPr>
          <a:xfrm flipH="1">
            <a:off x="6274340" y="3964021"/>
            <a:ext cx="1838528" cy="20006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6A4301-FE44-DA42-818A-EE47A8B2CF67}"/>
              </a:ext>
            </a:extLst>
          </p:cNvPr>
          <p:cNvCxnSpPr/>
          <p:nvPr/>
        </p:nvCxnSpPr>
        <p:spPr>
          <a:xfrm flipH="1">
            <a:off x="6361889" y="5978020"/>
            <a:ext cx="1750979" cy="823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7C18B2-53E3-B64C-A600-1548D41D6C13}"/>
              </a:ext>
            </a:extLst>
          </p:cNvPr>
          <p:cNvSpPr txBox="1"/>
          <p:nvPr/>
        </p:nvSpPr>
        <p:spPr>
          <a:xfrm>
            <a:off x="2789956" y="5875666"/>
            <a:ext cx="36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GRU-based sequence encoder (#2.1)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24272-DC31-B940-9D55-992EB3BE7058}"/>
              </a:ext>
            </a:extLst>
          </p:cNvPr>
          <p:cNvSpPr txBox="1"/>
          <p:nvPr/>
        </p:nvSpPr>
        <p:spPr>
          <a:xfrm>
            <a:off x="2533475" y="3608962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Attention(#2.2: Word &amp; Sentence Attention)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7BCBB16A-46E9-0A45-B699-2E21B31546E9}"/>
              </a:ext>
            </a:extLst>
          </p:cNvPr>
          <p:cNvSpPr/>
          <p:nvPr/>
        </p:nvSpPr>
        <p:spPr>
          <a:xfrm>
            <a:off x="7936974" y="2602814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ECCE4C9-CE08-594B-8470-78280E6A47F4}"/>
              </a:ext>
            </a:extLst>
          </p:cNvPr>
          <p:cNvSpPr/>
          <p:nvPr/>
        </p:nvSpPr>
        <p:spPr>
          <a:xfrm>
            <a:off x="7936974" y="4603469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AFA282-575B-0741-B6BE-A0ACB86B285A}"/>
              </a:ext>
            </a:extLst>
          </p:cNvPr>
          <p:cNvCxnSpPr>
            <a:cxnSpLocks/>
          </p:cNvCxnSpPr>
          <p:nvPr/>
        </p:nvCxnSpPr>
        <p:spPr>
          <a:xfrm flipH="1">
            <a:off x="6712446" y="2957873"/>
            <a:ext cx="1224528" cy="65108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865A8-A5CE-0F4D-AFC1-91F9A6FD65F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6847476" y="3793628"/>
            <a:ext cx="1089500" cy="11782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4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07F9-EB14-FA4D-BB4A-316B6FB9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 Attention Networks: Step-by-step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B0E8873-AE4F-A64A-85E3-07FD78D51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838" y="1282125"/>
            <a:ext cx="4489895" cy="5476685"/>
          </a:xfr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4CEE89E7-B027-4F40-839B-B6CF2BE2C774}"/>
              </a:ext>
            </a:extLst>
          </p:cNvPr>
          <p:cNvSpPr/>
          <p:nvPr/>
        </p:nvSpPr>
        <p:spPr>
          <a:xfrm>
            <a:off x="8112868" y="3608962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1F9F862-7B79-4D41-9B1A-B0E1D7880C94}"/>
              </a:ext>
            </a:extLst>
          </p:cNvPr>
          <p:cNvSpPr/>
          <p:nvPr/>
        </p:nvSpPr>
        <p:spPr>
          <a:xfrm>
            <a:off x="8112868" y="5609617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1EF5EF-5E13-D44F-A204-BAA05926FDE9}"/>
              </a:ext>
            </a:extLst>
          </p:cNvPr>
          <p:cNvCxnSpPr/>
          <p:nvPr/>
        </p:nvCxnSpPr>
        <p:spPr>
          <a:xfrm flipH="1">
            <a:off x="6274340" y="3964021"/>
            <a:ext cx="1838528" cy="20006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6A4301-FE44-DA42-818A-EE47A8B2CF67}"/>
              </a:ext>
            </a:extLst>
          </p:cNvPr>
          <p:cNvCxnSpPr/>
          <p:nvPr/>
        </p:nvCxnSpPr>
        <p:spPr>
          <a:xfrm flipH="1">
            <a:off x="6361889" y="5978020"/>
            <a:ext cx="1750979" cy="823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7C18B2-53E3-B64C-A600-1548D41D6C13}"/>
              </a:ext>
            </a:extLst>
          </p:cNvPr>
          <p:cNvSpPr txBox="1"/>
          <p:nvPr/>
        </p:nvSpPr>
        <p:spPr>
          <a:xfrm>
            <a:off x="2789956" y="5875666"/>
            <a:ext cx="36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GRU-based sequence encoder (#2.1)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24272-DC31-B940-9D55-992EB3BE7058}"/>
              </a:ext>
            </a:extLst>
          </p:cNvPr>
          <p:cNvSpPr txBox="1"/>
          <p:nvPr/>
        </p:nvSpPr>
        <p:spPr>
          <a:xfrm>
            <a:off x="2533475" y="3608962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Attention(#2.2: Word &amp; Sentence Attention)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7BCBB16A-46E9-0A45-B699-2E21B31546E9}"/>
              </a:ext>
            </a:extLst>
          </p:cNvPr>
          <p:cNvSpPr/>
          <p:nvPr/>
        </p:nvSpPr>
        <p:spPr>
          <a:xfrm>
            <a:off x="7936974" y="2602814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ECCE4C9-CE08-594B-8470-78280E6A47F4}"/>
              </a:ext>
            </a:extLst>
          </p:cNvPr>
          <p:cNvSpPr/>
          <p:nvPr/>
        </p:nvSpPr>
        <p:spPr>
          <a:xfrm>
            <a:off x="7936974" y="4603469"/>
            <a:ext cx="223736" cy="710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AFA282-575B-0741-B6BE-A0ACB86B285A}"/>
              </a:ext>
            </a:extLst>
          </p:cNvPr>
          <p:cNvCxnSpPr>
            <a:cxnSpLocks/>
          </p:cNvCxnSpPr>
          <p:nvPr/>
        </p:nvCxnSpPr>
        <p:spPr>
          <a:xfrm flipH="1">
            <a:off x="6712446" y="2957873"/>
            <a:ext cx="1224528" cy="65108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865A8-A5CE-0F4D-AFC1-91F9A6FD65F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6847476" y="3793628"/>
            <a:ext cx="1089500" cy="11782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9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740</Words>
  <Application>Microsoft Macintosh PowerPoint</Application>
  <PresentationFormat>Widescreen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Hierarchical Attention Networks for Document Classification</vt:lpstr>
      <vt:lpstr>Introduction</vt:lpstr>
      <vt:lpstr>Document Structure: Insights</vt:lpstr>
      <vt:lpstr>PowerPoint Presentation</vt:lpstr>
      <vt:lpstr>Related Work</vt:lpstr>
      <vt:lpstr>Related Work</vt:lpstr>
      <vt:lpstr>Hierarchical Attention Networks</vt:lpstr>
      <vt:lpstr>Hierarchical Attention Networks</vt:lpstr>
      <vt:lpstr>Hierarchical Attention Networks: Step-by-step</vt:lpstr>
      <vt:lpstr>Architecture deconstructed (1)</vt:lpstr>
      <vt:lpstr>Architecture deconstructed (2)</vt:lpstr>
      <vt:lpstr>Architecture deconstructed (3)</vt:lpstr>
      <vt:lpstr>Architecture deconstructed (3)</vt:lpstr>
      <vt:lpstr>Architecture deconstructed (4)</vt:lpstr>
      <vt:lpstr>Architecture deconstructed (5)</vt:lpstr>
      <vt:lpstr>Datasets</vt:lpstr>
      <vt:lpstr>Baselines</vt:lpstr>
      <vt:lpstr>Experimental Configuration</vt:lpstr>
      <vt:lpstr>Results: Performance on classification</vt:lpstr>
      <vt:lpstr>Results: Distribution of attention weights across different classes</vt:lpstr>
      <vt:lpstr>Results: Visualisation of attention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for Document Classification</dc:title>
  <dc:creator>Joshi, Adi (Data61, Marsfield)</dc:creator>
  <cp:lastModifiedBy>Joshi, Adi (Data61, Marsfield)</cp:lastModifiedBy>
  <cp:revision>8</cp:revision>
  <dcterms:created xsi:type="dcterms:W3CDTF">2019-01-18T07:51:12Z</dcterms:created>
  <dcterms:modified xsi:type="dcterms:W3CDTF">2019-01-18T09:42:05Z</dcterms:modified>
</cp:coreProperties>
</file>